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4.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3"/>
            <a:stretch>
              <a:fillRect l="0" t="0" r="0" b="0"/>
            </a:stretch>
          </a:blipFill>
        </p:spPr>
      </p:sp>
      <p:sp>
        <p:nvSpPr>
          <p:cNvPr name="Freeform 4" id="4"/>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5" id="5"/>
          <p:cNvSpPr txBox="true"/>
          <p:nvPr/>
        </p:nvSpPr>
        <p:spPr>
          <a:xfrm rot="0">
            <a:off x="2850925" y="6497858"/>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kipngeno Koech</a:t>
            </a:r>
          </a:p>
        </p:txBody>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4"/>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5"/>
            <a:stretch>
              <a:fillRect l="0" t="0" r="0" b="0"/>
            </a:stretch>
          </a:blipFill>
        </p:spPr>
      </p:sp>
      <p:sp>
        <p:nvSpPr>
          <p:cNvPr name="TextBox 8" id="8"/>
          <p:cNvSpPr txBox="true"/>
          <p:nvPr/>
        </p:nvSpPr>
        <p:spPr>
          <a:xfrm rot="0">
            <a:off x="2250670" y="4648129"/>
            <a:ext cx="8127324" cy="2520605"/>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UCMAS</a:t>
            </a:r>
          </a:p>
        </p:txBody>
      </p:sp>
      <p:sp>
        <p:nvSpPr>
          <p:cNvPr name="TextBox 9" id="9"/>
          <p:cNvSpPr txBox="true"/>
          <p:nvPr/>
        </p:nvSpPr>
        <p:spPr>
          <a:xfrm rot="0">
            <a:off x="2888216" y="3343132"/>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STEMROBO TECHNOLOGIES</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984048" y="3189728"/>
            <a:ext cx="5197841" cy="680410"/>
            <a:chOff x="0" y="0"/>
            <a:chExt cx="1368979" cy="179203"/>
          </a:xfrm>
        </p:grpSpPr>
        <p:sp>
          <p:nvSpPr>
            <p:cNvPr name="Freeform 4" id="4"/>
            <p:cNvSpPr/>
            <p:nvPr/>
          </p:nvSpPr>
          <p:spPr>
            <a:xfrm flipH="false" flipV="false" rot="0">
              <a:off x="0" y="0"/>
              <a:ext cx="1368979" cy="179203"/>
            </a:xfrm>
            <a:custGeom>
              <a:avLst/>
              <a:gdLst/>
              <a:ahLst/>
              <a:cxnLst/>
              <a:rect r="r" b="b" t="t" l="l"/>
              <a:pathLst>
                <a:path h="179203" w="1368979">
                  <a:moveTo>
                    <a:pt x="0" y="0"/>
                  </a:moveTo>
                  <a:lnTo>
                    <a:pt x="1368979" y="0"/>
                  </a:lnTo>
                  <a:lnTo>
                    <a:pt x="1368979"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1368979"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Friendly Robots as  Helpers</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5148635" y="1768530"/>
            <a:ext cx="8987361"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ROBOTS MEETS HUMANS</a:t>
            </a:r>
          </a:p>
        </p:txBody>
      </p:sp>
      <p:sp>
        <p:nvSpPr>
          <p:cNvPr name="TextBox 8" id="8"/>
          <p:cNvSpPr txBox="true"/>
          <p:nvPr/>
        </p:nvSpPr>
        <p:spPr>
          <a:xfrm rot="0">
            <a:off x="7984048" y="3978171"/>
            <a:ext cx="8105145" cy="72990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Imagine having a robot friend that can help you tidy up toys or even play games with you!</a:t>
            </a:r>
          </a:p>
        </p:txBody>
      </p:sp>
      <p:grpSp>
        <p:nvGrpSpPr>
          <p:cNvPr name="Group 9" id="9"/>
          <p:cNvGrpSpPr/>
          <p:nvPr/>
        </p:nvGrpSpPr>
        <p:grpSpPr>
          <a:xfrm rot="0">
            <a:off x="7984048" y="5471180"/>
            <a:ext cx="6618716" cy="879332"/>
            <a:chOff x="0" y="0"/>
            <a:chExt cx="1743201" cy="231594"/>
          </a:xfrm>
        </p:grpSpPr>
        <p:sp>
          <p:nvSpPr>
            <p:cNvPr name="Freeform 10" id="10"/>
            <p:cNvSpPr/>
            <p:nvPr/>
          </p:nvSpPr>
          <p:spPr>
            <a:xfrm flipH="false" flipV="false" rot="0">
              <a:off x="0" y="0"/>
              <a:ext cx="1743201" cy="231594"/>
            </a:xfrm>
            <a:custGeom>
              <a:avLst/>
              <a:gdLst/>
              <a:ahLst/>
              <a:cxnLst/>
              <a:rect r="r" b="b" t="t" l="l"/>
              <a:pathLst>
                <a:path h="231594" w="1743201">
                  <a:moveTo>
                    <a:pt x="0" y="0"/>
                  </a:moveTo>
                  <a:lnTo>
                    <a:pt x="1743201" y="0"/>
                  </a:lnTo>
                  <a:lnTo>
                    <a:pt x="1743201" y="231594"/>
                  </a:lnTo>
                  <a:lnTo>
                    <a:pt x="0" y="231594"/>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1743201" cy="336369"/>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Teaching Robots to dance and do fun stuff!</a:t>
              </a:r>
            </a:p>
          </p:txBody>
        </p:sp>
      </p:grpSp>
      <p:sp>
        <p:nvSpPr>
          <p:cNvPr name="TextBox 12" id="12"/>
          <p:cNvSpPr txBox="true"/>
          <p:nvPr/>
        </p:nvSpPr>
        <p:spPr>
          <a:xfrm rot="0">
            <a:off x="7984048" y="6458545"/>
            <a:ext cx="8105145"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Imagine being a mini magician, instructing your robot to dance, draw, or do special tricks. It's like having your own creative sidekick ready to bring your ideas to life!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WHAT WE DO</a:t>
            </a:r>
          </a:p>
        </p:txBody>
      </p:sp>
      <p:sp>
        <p:nvSpPr>
          <p:cNvPr name="TextBox 4" id="4"/>
          <p:cNvSpPr txBox="true"/>
          <p:nvPr/>
        </p:nvSpPr>
        <p:spPr>
          <a:xfrm rot="0">
            <a:off x="1878328" y="3715235"/>
            <a:ext cx="6621183" cy="1391530"/>
          </a:xfrm>
          <a:prstGeom prst="rect">
            <a:avLst/>
          </a:prstGeom>
        </p:spPr>
        <p:txBody>
          <a:bodyPr anchor="t" rtlCol="false" tIns="0" lIns="0" bIns="0" rIns="0">
            <a:spAutoFit/>
          </a:bodyPr>
          <a:lstStyle/>
          <a:p>
            <a:pPr>
              <a:lnSpc>
                <a:spcPts val="2796"/>
              </a:lnSpc>
            </a:pPr>
            <a:r>
              <a:rPr lang="en-US" sz="1997">
                <a:solidFill>
                  <a:srgbClr val="FFFFFF"/>
                </a:solidFill>
                <a:latin typeface="Poppins Light"/>
              </a:rPr>
              <a:t>we leverage technology in Education where STEAM, Robotics, Coding &amp; AI are utilized  by kids to become smart in Academics and be able to solve modern world problems</a:t>
            </a:r>
          </a:p>
        </p:txBody>
      </p:sp>
      <p:sp>
        <p:nvSpPr>
          <p:cNvPr name="AutoShape 5" id="5"/>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578720" y="6474918"/>
            <a:ext cx="4832640"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MISSION</a:t>
            </a:r>
          </a:p>
        </p:txBody>
      </p:sp>
      <p:sp>
        <p:nvSpPr>
          <p:cNvPr name="TextBox 7" id="7"/>
          <p:cNvSpPr txBox="true"/>
          <p:nvPr/>
        </p:nvSpPr>
        <p:spPr>
          <a:xfrm rot="0">
            <a:off x="1578772" y="7185120"/>
            <a:ext cx="11005158" cy="375585"/>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To Equip Students with 21st century skills coding robotics and 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914351" y="2766591"/>
            <a:ext cx="7382884" cy="4649360"/>
          </a:xfrm>
          <a:prstGeom prst="rect">
            <a:avLst/>
          </a:prstGeom>
        </p:spPr>
        <p:txBody>
          <a:bodyPr anchor="t" rtlCol="false" tIns="0" lIns="0" bIns="0" rIns="0">
            <a:spAutoFit/>
          </a:bodyPr>
          <a:lstStyle/>
          <a:p>
            <a:pPr algn="ctr">
              <a:lnSpc>
                <a:spcPts val="16889"/>
              </a:lnSpc>
            </a:pPr>
            <a:r>
              <a:rPr lang="en-US" sz="23458">
                <a:solidFill>
                  <a:srgbClr val="6866E1"/>
                </a:solidFill>
                <a:latin typeface="Computer Says No"/>
              </a:rPr>
              <a:t>OUR</a:t>
            </a:r>
          </a:p>
          <a:p>
            <a:pPr algn="ctr" marL="0" indent="0" lvl="0">
              <a:lnSpc>
                <a:spcPts val="16889"/>
              </a:lnSpc>
              <a:spcBef>
                <a:spcPct val="0"/>
              </a:spcBef>
            </a:pPr>
            <a:r>
              <a:rPr lang="en-US" sz="23458">
                <a:solidFill>
                  <a:srgbClr val="6866E1"/>
                </a:solidFill>
                <a:latin typeface="Computer Says No"/>
              </a:rPr>
              <a:t>STACK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7" id="7"/>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5"/>
            <a:stretch>
              <a:fillRect l="0" t="0" r="0" b="0"/>
            </a:stretch>
          </a:blipFill>
        </p:spPr>
      </p:sp>
      <p:sp>
        <p:nvSpPr>
          <p:cNvPr name="TextBox 8" id="8"/>
          <p:cNvSpPr txBox="true"/>
          <p:nvPr/>
        </p:nvSpPr>
        <p:spPr>
          <a:xfrm rot="0">
            <a:off x="7999328" y="1400683"/>
            <a:ext cx="8800636"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FFFFFF"/>
                </a:solidFill>
                <a:latin typeface="Computer Says No"/>
              </a:rPr>
              <a:t>21ST CENTURY SKILLS DEVELOPMENT</a:t>
            </a:r>
          </a:p>
        </p:txBody>
      </p:sp>
      <p:sp>
        <p:nvSpPr>
          <p:cNvPr name="TextBox 9" id="9"/>
          <p:cNvSpPr txBox="true"/>
          <p:nvPr/>
        </p:nvSpPr>
        <p:spPr>
          <a:xfrm rot="0">
            <a:off x="7999328" y="1995174"/>
            <a:ext cx="7121667" cy="9102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21st-century skills equip us to think critically, create innovatively, and collaborate seamlessly, fostering adaptability and global awareness in a world driven by technology and constant change.</a:t>
            </a:r>
          </a:p>
        </p:txBody>
      </p:sp>
      <p:sp>
        <p:nvSpPr>
          <p:cNvPr name="TextBox 10" id="10"/>
          <p:cNvSpPr txBox="true"/>
          <p:nvPr/>
        </p:nvSpPr>
        <p:spPr>
          <a:xfrm rot="0">
            <a:off x="8315773" y="3323459"/>
            <a:ext cx="7124796"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IN-HOUSE PRODUCT DEVELOPMENT</a:t>
            </a:r>
          </a:p>
        </p:txBody>
      </p:sp>
      <p:sp>
        <p:nvSpPr>
          <p:cNvPr name="TextBox 11" id="11"/>
          <p:cNvSpPr txBox="true"/>
          <p:nvPr/>
        </p:nvSpPr>
        <p:spPr>
          <a:xfrm rot="0">
            <a:off x="8611048" y="3917950"/>
            <a:ext cx="6259657" cy="12150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In-house product development involves creating and refining products within a company's own team, allowing for greater control, customization, and alignment with specific business needs, fostering innovation and quality control.</a:t>
            </a:r>
          </a:p>
        </p:txBody>
      </p:sp>
      <p:sp>
        <p:nvSpPr>
          <p:cNvPr name="TextBox 12" id="12"/>
          <p:cNvSpPr txBox="true"/>
          <p:nvPr/>
        </p:nvSpPr>
        <p:spPr>
          <a:xfrm rot="0">
            <a:off x="8958716" y="5247406"/>
            <a:ext cx="3177664"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DIY PROJECTS</a:t>
            </a:r>
          </a:p>
        </p:txBody>
      </p:sp>
      <p:sp>
        <p:nvSpPr>
          <p:cNvPr name="TextBox 13" id="13"/>
          <p:cNvSpPr txBox="true"/>
          <p:nvPr/>
        </p:nvSpPr>
        <p:spPr>
          <a:xfrm rot="0">
            <a:off x="8958716" y="5841897"/>
            <a:ext cx="5729209" cy="12150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DIY projects are like super fun adventures where you get to make cool things with your own hands! It's like being a little inventor, creating toys, decorations, or anything you imagine, making everything special and uniquely yours.</a:t>
            </a:r>
          </a:p>
        </p:txBody>
      </p:sp>
      <p:sp>
        <p:nvSpPr>
          <p:cNvPr name="TextBox 14" id="14"/>
          <p:cNvSpPr txBox="true"/>
          <p:nvPr/>
        </p:nvSpPr>
        <p:spPr>
          <a:xfrm rot="0">
            <a:off x="7646043" y="7237219"/>
            <a:ext cx="6672455"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REAL-WORLD PROBLEM SOLVING</a:t>
            </a:r>
          </a:p>
        </p:txBody>
      </p:sp>
      <p:sp>
        <p:nvSpPr>
          <p:cNvPr name="TextBox 15" id="15"/>
          <p:cNvSpPr txBox="true"/>
          <p:nvPr/>
        </p:nvSpPr>
        <p:spPr>
          <a:xfrm rot="0">
            <a:off x="7987053" y="7831710"/>
            <a:ext cx="5359782" cy="1215072"/>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Real-world problem-solving is like being a superhero who figures out how to fix things in everyday life. It's about finding smart solutions to challenges, making the world a better place, and being a problem-solving hero!</a:t>
            </a:r>
          </a:p>
        </p:txBody>
      </p:sp>
      <p:sp>
        <p:nvSpPr>
          <p:cNvPr name="Freeform 16" id="16"/>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8" id="18"/>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9" id="19"/>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10837877"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21ST CENTURY SKILLS</a:t>
            </a:r>
          </a:p>
        </p:txBody>
      </p:sp>
      <p:sp>
        <p:nvSpPr>
          <p:cNvPr name="TextBox 9" id="9"/>
          <p:cNvSpPr txBox="true"/>
          <p:nvPr/>
        </p:nvSpPr>
        <p:spPr>
          <a:xfrm rot="0">
            <a:off x="3006887" y="4342065"/>
            <a:ext cx="6125528" cy="3808459"/>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Reasoning</a:t>
            </a:r>
          </a:p>
          <a:p>
            <a:pPr marL="660796" indent="-330398" lvl="1">
              <a:lnSpc>
                <a:spcPts val="4284"/>
              </a:lnSpc>
              <a:buFont typeface="Arial"/>
              <a:buChar char="•"/>
            </a:pPr>
            <a:r>
              <a:rPr lang="en-US" sz="3060">
                <a:solidFill>
                  <a:srgbClr val="FFFFFF"/>
                </a:solidFill>
                <a:latin typeface="Poppins Light"/>
              </a:rPr>
              <a:t>Self-confidence</a:t>
            </a:r>
          </a:p>
          <a:p>
            <a:pPr marL="660796" indent="-330398" lvl="1">
              <a:lnSpc>
                <a:spcPts val="4284"/>
              </a:lnSpc>
              <a:buFont typeface="Arial"/>
              <a:buChar char="•"/>
            </a:pPr>
            <a:r>
              <a:rPr lang="en-US" sz="3060">
                <a:solidFill>
                  <a:srgbClr val="FFFFFF"/>
                </a:solidFill>
                <a:latin typeface="Poppins"/>
              </a:rPr>
              <a:t>application</a:t>
            </a:r>
          </a:p>
          <a:p>
            <a:pPr marL="660796" indent="-330398" lvl="1">
              <a:lnSpc>
                <a:spcPts val="4284"/>
              </a:lnSpc>
              <a:buFont typeface="Arial"/>
              <a:buChar char="•"/>
            </a:pPr>
            <a:r>
              <a:rPr lang="en-US" sz="3060">
                <a:solidFill>
                  <a:srgbClr val="FFFFFF"/>
                </a:solidFill>
                <a:latin typeface="Poppins Light"/>
              </a:rPr>
              <a:t>Judgment</a:t>
            </a:r>
          </a:p>
          <a:p>
            <a:pPr marL="660796" indent="-330398" lvl="1">
              <a:lnSpc>
                <a:spcPts val="4284"/>
              </a:lnSpc>
              <a:buFont typeface="Arial"/>
              <a:buChar char="•"/>
            </a:pPr>
            <a:r>
              <a:rPr lang="en-US" sz="3060">
                <a:solidFill>
                  <a:srgbClr val="FFFFFF"/>
                </a:solidFill>
                <a:latin typeface="Poppins Light"/>
              </a:rPr>
              <a:t>Creativity</a:t>
            </a:r>
          </a:p>
          <a:p>
            <a:pPr marL="660796" indent="-330398" lvl="1">
              <a:lnSpc>
                <a:spcPts val="4284"/>
              </a:lnSpc>
              <a:buFont typeface="Arial"/>
              <a:buChar char="•"/>
            </a:pPr>
            <a:r>
              <a:rPr lang="en-US" sz="3060">
                <a:solidFill>
                  <a:srgbClr val="FFFFFF"/>
                </a:solidFill>
                <a:latin typeface="Poppins Light"/>
              </a:rPr>
              <a:t>Photographic memory</a:t>
            </a:r>
          </a:p>
          <a:p>
            <a:pPr marL="660796" indent="-330398" lvl="1">
              <a:lnSpc>
                <a:spcPts val="4284"/>
              </a:lnSpc>
              <a:buFont typeface="Arial"/>
              <a:buChar char="•"/>
            </a:pPr>
            <a:r>
              <a:rPr lang="en-US" sz="3060">
                <a:solidFill>
                  <a:srgbClr val="FFFFFF"/>
                </a:solidFill>
                <a:latin typeface="Poppins Light"/>
              </a:rPr>
              <a:t>Observation</a:t>
            </a:r>
          </a:p>
        </p:txBody>
      </p:sp>
      <p:sp>
        <p:nvSpPr>
          <p:cNvPr name="TextBox 10" id="10"/>
          <p:cNvSpPr txBox="true"/>
          <p:nvPr/>
        </p:nvSpPr>
        <p:spPr>
          <a:xfrm rot="0">
            <a:off x="9815392" y="4342065"/>
            <a:ext cx="738209" cy="3808459"/>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4" id="4"/>
          <p:cNvSpPr txBox="true"/>
          <p:nvPr/>
        </p:nvSpPr>
        <p:spPr>
          <a:xfrm rot="0">
            <a:off x="4338661" y="1394688"/>
            <a:ext cx="9610678" cy="2118152"/>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THINGS WE ARE GOING TO LEARN</a:t>
            </a:r>
          </a:p>
        </p:txBody>
      </p:sp>
      <p:sp>
        <p:nvSpPr>
          <p:cNvPr name="Freeform 5" id="5"/>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378426"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157163"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49339"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01</a:t>
            </a:r>
          </a:p>
        </p:txBody>
      </p:sp>
      <p:sp>
        <p:nvSpPr>
          <p:cNvPr name="TextBox 10" id="10"/>
          <p:cNvSpPr txBox="true"/>
          <p:nvPr/>
        </p:nvSpPr>
        <p:spPr>
          <a:xfrm rot="0">
            <a:off x="6783593"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02</a:t>
            </a:r>
          </a:p>
        </p:txBody>
      </p:sp>
      <p:sp>
        <p:nvSpPr>
          <p:cNvPr name="TextBox 11" id="11"/>
          <p:cNvSpPr txBox="true"/>
          <p:nvPr/>
        </p:nvSpPr>
        <p:spPr>
          <a:xfrm rot="0">
            <a:off x="1056090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03</a:t>
            </a:r>
          </a:p>
        </p:txBody>
      </p:sp>
      <p:sp>
        <p:nvSpPr>
          <p:cNvPr name="TextBox 12" id="12"/>
          <p:cNvSpPr txBox="true"/>
          <p:nvPr/>
        </p:nvSpPr>
        <p:spPr>
          <a:xfrm rot="0">
            <a:off x="1434938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04</a:t>
            </a:r>
          </a:p>
        </p:txBody>
      </p:sp>
      <p:sp>
        <p:nvSpPr>
          <p:cNvPr name="TextBox 13" id="13"/>
          <p:cNvSpPr txBox="true"/>
          <p:nvPr/>
        </p:nvSpPr>
        <p:spPr>
          <a:xfrm rot="0">
            <a:off x="13432252" y="5959424"/>
            <a:ext cx="3121512" cy="407318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coding</a:t>
            </a:r>
          </a:p>
          <a:p>
            <a:pPr algn="ctr">
              <a:lnSpc>
                <a:spcPts val="2999"/>
              </a:lnSpc>
            </a:pPr>
          </a:p>
          <a:p>
            <a:pPr algn="ctr">
              <a:lnSpc>
                <a:spcPts val="2999"/>
              </a:lnSpc>
            </a:pPr>
            <a:r>
              <a:rPr lang="en-US" sz="1851">
                <a:solidFill>
                  <a:srgbClr val="FFFFFF"/>
                </a:solidFill>
                <a:latin typeface="Poppins Light"/>
              </a:rPr>
              <a:t>Think of coding like giving your computer a recipe to bake cookies. You tell it what ingredients to use and the steps to follow. In coding, you're telling the computer how to play a game, like making a cat jump or drawing a picture!</a:t>
            </a:r>
          </a:p>
        </p:txBody>
      </p:sp>
      <p:sp>
        <p:nvSpPr>
          <p:cNvPr name="AutoShape 14" id="14"/>
          <p:cNvSpPr/>
          <p:nvPr/>
        </p:nvSpPr>
        <p:spPr>
          <a:xfrm flipV="true">
            <a:off x="12270492" y="4612367"/>
            <a:ext cx="1702780" cy="0"/>
          </a:xfrm>
          <a:prstGeom prst="line">
            <a:avLst/>
          </a:prstGeom>
          <a:ln cap="rnd" w="47625">
            <a:solidFill>
              <a:srgbClr val="5CE5F8"/>
            </a:solidFill>
            <a:prstDash val="sysDot"/>
            <a:headEnd type="none" len="sm" w="sm"/>
            <a:tailEnd type="none" len="sm" w="sm"/>
          </a:ln>
        </p:spPr>
      </p:sp>
      <p:sp>
        <p:nvSpPr>
          <p:cNvPr name="TextBox 15" id="15"/>
          <p:cNvSpPr txBox="true"/>
          <p:nvPr/>
        </p:nvSpPr>
        <p:spPr>
          <a:xfrm rot="0">
            <a:off x="9653071" y="5959424"/>
            <a:ext cx="3121512" cy="407318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Artificial Intelligence</a:t>
            </a:r>
          </a:p>
          <a:p>
            <a:pPr algn="ctr">
              <a:lnSpc>
                <a:spcPts val="2999"/>
              </a:lnSpc>
            </a:pPr>
          </a:p>
          <a:p>
            <a:pPr algn="ctr">
              <a:lnSpc>
                <a:spcPts val="2999"/>
              </a:lnSpc>
            </a:pPr>
            <a:r>
              <a:rPr lang="en-US" sz="1851">
                <a:solidFill>
                  <a:srgbClr val="FFFFFF"/>
                </a:solidFill>
                <a:latin typeface="Poppins Light"/>
              </a:rPr>
              <a:t>AI, or Artificial Intelligence, is like giving computers a super-smart brain. It helps them learn, think, and do things on their own. Just like how you learn new things, AI helps computers learn and make decisions all by themselves!</a:t>
            </a:r>
          </a:p>
        </p:txBody>
      </p:sp>
      <p:sp>
        <p:nvSpPr>
          <p:cNvPr name="TextBox 16" id="16"/>
          <p:cNvSpPr txBox="true"/>
          <p:nvPr/>
        </p:nvSpPr>
        <p:spPr>
          <a:xfrm rot="0">
            <a:off x="5874334" y="5959424"/>
            <a:ext cx="3121512" cy="333023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Robotics</a:t>
            </a:r>
          </a:p>
          <a:p>
            <a:pPr algn="ctr">
              <a:lnSpc>
                <a:spcPts val="2999"/>
              </a:lnSpc>
            </a:pPr>
          </a:p>
          <a:p>
            <a:pPr algn="ctr">
              <a:lnSpc>
                <a:spcPts val="2999"/>
              </a:lnSpc>
            </a:pPr>
            <a:r>
              <a:rPr lang="en-US" sz="1851">
                <a:solidFill>
                  <a:srgbClr val="FFFFFF"/>
                </a:solidFill>
                <a:latin typeface="Poppins Light"/>
              </a:rPr>
              <a:t>Think of robots as your friends who can do cool things. We use special instructions to tell them what to do. It's like magic! We make robots move, talk, and even play with us.</a:t>
            </a:r>
          </a:p>
        </p:txBody>
      </p:sp>
      <p:sp>
        <p:nvSpPr>
          <p:cNvPr name="AutoShape 17" id="17"/>
          <p:cNvSpPr/>
          <p:nvPr/>
        </p:nvSpPr>
        <p:spPr>
          <a:xfrm flipV="true">
            <a:off x="8454383" y="4612367"/>
            <a:ext cx="1702780" cy="0"/>
          </a:xfrm>
          <a:prstGeom prst="line">
            <a:avLst/>
          </a:prstGeom>
          <a:ln cap="rnd" w="47625">
            <a:solidFill>
              <a:srgbClr val="5CE5F8"/>
            </a:solidFill>
            <a:prstDash val="sysDot"/>
            <a:headEnd type="none" len="sm" w="sm"/>
            <a:tailEnd type="none" len="sm" w="sm"/>
          </a:ln>
        </p:spPr>
      </p:sp>
      <p:sp>
        <p:nvSpPr>
          <p:cNvPr name="AutoShape 18" id="18"/>
          <p:cNvSpPr/>
          <p:nvPr/>
        </p:nvSpPr>
        <p:spPr>
          <a:xfrm flipV="true">
            <a:off x="4675646" y="4545201"/>
            <a:ext cx="1702780" cy="0"/>
          </a:xfrm>
          <a:prstGeom prst="line">
            <a:avLst/>
          </a:prstGeom>
          <a:ln cap="rnd" w="47625">
            <a:solidFill>
              <a:srgbClr val="5CE5F8"/>
            </a:solidFill>
            <a:prstDash val="sysDot"/>
            <a:headEnd type="none" len="sm" w="sm"/>
            <a:tailEnd type="none" len="sm" w="sm"/>
          </a:ln>
        </p:spPr>
      </p:sp>
      <p:sp>
        <p:nvSpPr>
          <p:cNvPr name="TextBox 19" id="19"/>
          <p:cNvSpPr txBox="true"/>
          <p:nvPr/>
        </p:nvSpPr>
        <p:spPr>
          <a:xfrm rot="0">
            <a:off x="2095597" y="5707518"/>
            <a:ext cx="2615953" cy="4351783"/>
          </a:xfrm>
          <a:prstGeom prst="rect">
            <a:avLst/>
          </a:prstGeom>
        </p:spPr>
        <p:txBody>
          <a:bodyPr anchor="t" rtlCol="false" tIns="0" lIns="0" bIns="0" rIns="0">
            <a:spAutoFit/>
          </a:bodyPr>
          <a:lstStyle/>
          <a:p>
            <a:pPr algn="ctr">
              <a:lnSpc>
                <a:spcPts val="2513"/>
              </a:lnSpc>
            </a:pPr>
            <a:r>
              <a:rPr lang="en-US" sz="1551">
                <a:solidFill>
                  <a:srgbClr val="FFFFFF"/>
                </a:solidFill>
                <a:latin typeface="Poppins Light"/>
              </a:rPr>
              <a:t>Scratch programming</a:t>
            </a:r>
          </a:p>
          <a:p>
            <a:pPr algn="ctr">
              <a:lnSpc>
                <a:spcPts val="2513"/>
              </a:lnSpc>
            </a:pPr>
          </a:p>
          <a:p>
            <a:pPr algn="ctr">
              <a:lnSpc>
                <a:spcPts val="2513"/>
              </a:lnSpc>
            </a:pPr>
            <a:r>
              <a:rPr lang="en-US" sz="1551">
                <a:solidFill>
                  <a:srgbClr val="FFFFFF"/>
                </a:solidFill>
                <a:latin typeface="Poppins Light"/>
              </a:rPr>
              <a:t>"Welcome to Scratch, where coding transforms into a vibrant adventure. This platform is your canvas for code, inviting you to unleash creativity through visual programming. Build, create, and bring your ideas to life with a simple drag and drop, crafting interactive stories, games, and animations effortlessly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SCRATCH 101</a:t>
            </a:r>
          </a:p>
        </p:txBody>
      </p:sp>
      <p:sp>
        <p:nvSpPr>
          <p:cNvPr name="TextBox 13" id="13"/>
          <p:cNvSpPr txBox="true"/>
          <p:nvPr/>
        </p:nvSpPr>
        <p:spPr>
          <a:xfrm rot="0">
            <a:off x="2950086" y="5652187"/>
            <a:ext cx="3311758" cy="1137216"/>
          </a:xfrm>
          <a:prstGeom prst="rect">
            <a:avLst/>
          </a:prstGeom>
        </p:spPr>
        <p:txBody>
          <a:bodyPr anchor="t" rtlCol="false" tIns="0" lIns="0" bIns="0" rIns="0">
            <a:spAutoFit/>
          </a:bodyPr>
          <a:lstStyle/>
          <a:p>
            <a:pPr algn="ctr">
              <a:lnSpc>
                <a:spcPts val="2807"/>
              </a:lnSpc>
            </a:pPr>
            <a:r>
              <a:rPr lang="en-US" sz="3899">
                <a:solidFill>
                  <a:srgbClr val="BF78FE"/>
                </a:solidFill>
                <a:latin typeface="Computer Says No"/>
              </a:rPr>
              <a:t>VISUAL CODING BLOCKS:</a:t>
            </a:r>
          </a:p>
          <a:p>
            <a:pPr algn="ctr" marL="841813" indent="-420907" lvl="1">
              <a:lnSpc>
                <a:spcPts val="2807"/>
              </a:lnSpc>
              <a:buFont typeface="Arial"/>
              <a:buChar char="•"/>
            </a:pPr>
          </a:p>
          <a:p>
            <a:pPr algn="ctr" marL="0" indent="0" lvl="0">
              <a:lnSpc>
                <a:spcPts val="2807"/>
              </a:lnSpc>
              <a:spcBef>
                <a:spcPct val="0"/>
              </a:spcBef>
            </a:pPr>
          </a:p>
        </p:txBody>
      </p:sp>
      <p:sp>
        <p:nvSpPr>
          <p:cNvPr name="TextBox 14" id="14"/>
          <p:cNvSpPr txBox="true"/>
          <p:nvPr/>
        </p:nvSpPr>
        <p:spPr>
          <a:xfrm rot="0">
            <a:off x="3059776" y="6353562"/>
            <a:ext cx="3037045" cy="3348672"/>
          </a:xfrm>
          <a:prstGeom prst="rect">
            <a:avLst/>
          </a:prstGeom>
        </p:spPr>
        <p:txBody>
          <a:bodyPr anchor="t" rtlCol="false" tIns="0" lIns="0" bIns="0" rIns="0">
            <a:spAutoFit/>
          </a:bodyPr>
          <a:lstStyle/>
          <a:p>
            <a:pPr algn="ctr" marL="325137" indent="-162569" lvl="1">
              <a:lnSpc>
                <a:spcPts val="2439"/>
              </a:lnSpc>
              <a:buFont typeface="Arial"/>
              <a:buChar char="•"/>
            </a:pPr>
            <a:r>
              <a:rPr lang="en-US" sz="1505">
                <a:solidFill>
                  <a:srgbClr val="FFFFFF"/>
                </a:solidFill>
                <a:latin typeface="Poppins Light"/>
              </a:rPr>
              <a:t>What Stands Out: The use of colorful, draggable code blocks that snap together like puzzle pieces.</a:t>
            </a:r>
          </a:p>
          <a:p>
            <a:pPr algn="ctr" marL="325137" indent="-162569" lvl="1">
              <a:lnSpc>
                <a:spcPts val="2439"/>
              </a:lnSpc>
              <a:buFont typeface="Arial"/>
              <a:buChar char="•"/>
            </a:pPr>
            <a:r>
              <a:rPr lang="en-US" sz="1505">
                <a:solidFill>
                  <a:srgbClr val="FFFFFF"/>
                </a:solidFill>
                <a:latin typeface="Poppins Light"/>
              </a:rPr>
              <a:t>Why it's Noteworthy: It makes coding accessible and fun, especially for beginners who can visually understand how different code elements fit together.</a:t>
            </a:r>
          </a:p>
          <a:p>
            <a:pPr algn="ctr">
              <a:lnSpc>
                <a:spcPts val="2439"/>
              </a:lnSpc>
            </a:pPr>
          </a:p>
        </p:txBody>
      </p:sp>
      <p:sp>
        <p:nvSpPr>
          <p:cNvPr name="TextBox 15" id="15"/>
          <p:cNvSpPr txBox="true"/>
          <p:nvPr/>
        </p:nvSpPr>
        <p:spPr>
          <a:xfrm rot="0">
            <a:off x="7963910" y="5493255"/>
            <a:ext cx="3279200" cy="853538"/>
          </a:xfrm>
          <a:prstGeom prst="rect">
            <a:avLst/>
          </a:prstGeom>
        </p:spPr>
        <p:txBody>
          <a:bodyPr anchor="t" rtlCol="false" tIns="0" lIns="0" bIns="0" rIns="0">
            <a:spAutoFit/>
          </a:bodyPr>
          <a:lstStyle/>
          <a:p>
            <a:pPr algn="ctr" marL="0" indent="0" lvl="0">
              <a:lnSpc>
                <a:spcPts val="3072"/>
              </a:lnSpc>
              <a:spcBef>
                <a:spcPct val="0"/>
              </a:spcBef>
            </a:pPr>
            <a:r>
              <a:rPr lang="en-US" sz="4266">
                <a:solidFill>
                  <a:srgbClr val="BF78FE"/>
                </a:solidFill>
                <a:latin typeface="Computer Says No"/>
              </a:rPr>
              <a:t>INTERACTIVE PROJECTS:</a:t>
            </a:r>
          </a:p>
        </p:txBody>
      </p:sp>
      <p:sp>
        <p:nvSpPr>
          <p:cNvPr name="TextBox 16" id="16"/>
          <p:cNvSpPr txBox="true"/>
          <p:nvPr/>
        </p:nvSpPr>
        <p:spPr>
          <a:xfrm rot="0">
            <a:off x="12588721" y="5286375"/>
            <a:ext cx="3151345" cy="984519"/>
          </a:xfrm>
          <a:prstGeom prst="rect">
            <a:avLst/>
          </a:prstGeom>
        </p:spPr>
        <p:txBody>
          <a:bodyPr anchor="t" rtlCol="false" tIns="0" lIns="0" bIns="0" rIns="0">
            <a:spAutoFit/>
          </a:bodyPr>
          <a:lstStyle/>
          <a:p>
            <a:pPr algn="ctr">
              <a:lnSpc>
                <a:spcPts val="2436"/>
              </a:lnSpc>
            </a:pPr>
            <a:r>
              <a:rPr lang="en-US" sz="3383">
                <a:solidFill>
                  <a:srgbClr val="BF78FE"/>
                </a:solidFill>
                <a:latin typeface="Computer Says No"/>
              </a:rPr>
              <a:t>BUILT-IN MEDIA LIBRARY:</a:t>
            </a:r>
          </a:p>
          <a:p>
            <a:pPr algn="ctr" marL="730526" indent="-365263" lvl="1">
              <a:lnSpc>
                <a:spcPts val="2436"/>
              </a:lnSpc>
              <a:buFont typeface="Arial"/>
              <a:buChar char="•"/>
            </a:pPr>
          </a:p>
          <a:p>
            <a:pPr algn="ctr" marL="0" indent="0" lvl="0">
              <a:lnSpc>
                <a:spcPts val="2436"/>
              </a:lnSpc>
              <a:spcBef>
                <a:spcPct val="0"/>
              </a:spcBef>
            </a:pPr>
          </a:p>
        </p:txBody>
      </p:sp>
      <p:sp>
        <p:nvSpPr>
          <p:cNvPr name="TextBox 17" id="17"/>
          <p:cNvSpPr txBox="true"/>
          <p:nvPr/>
        </p:nvSpPr>
        <p:spPr>
          <a:xfrm rot="0">
            <a:off x="8084987" y="6658362"/>
            <a:ext cx="3037045" cy="3043872"/>
          </a:xfrm>
          <a:prstGeom prst="rect">
            <a:avLst/>
          </a:prstGeom>
        </p:spPr>
        <p:txBody>
          <a:bodyPr anchor="t" rtlCol="false" tIns="0" lIns="0" bIns="0" rIns="0">
            <a:spAutoFit/>
          </a:bodyPr>
          <a:lstStyle/>
          <a:p>
            <a:pPr algn="ctr" marL="325137" indent="-162569" lvl="1">
              <a:lnSpc>
                <a:spcPts val="2439"/>
              </a:lnSpc>
              <a:buFont typeface="Arial"/>
              <a:buChar char="•"/>
            </a:pPr>
            <a:r>
              <a:rPr lang="en-US" sz="1505">
                <a:solidFill>
                  <a:srgbClr val="FFFFFF"/>
                </a:solidFill>
                <a:latin typeface="Poppins Light"/>
              </a:rPr>
              <a:t>What Stands Out: The ability to create interactive stories, games, and animations.</a:t>
            </a:r>
          </a:p>
          <a:p>
            <a:pPr algn="ctr" marL="325137" indent="-162569" lvl="1">
              <a:lnSpc>
                <a:spcPts val="2439"/>
              </a:lnSpc>
              <a:buFont typeface="Arial"/>
              <a:buChar char="•"/>
            </a:pPr>
            <a:r>
              <a:rPr lang="en-US" sz="1505">
                <a:solidFill>
                  <a:srgbClr val="FFFFFF"/>
                </a:solidFill>
                <a:latin typeface="Poppins Light"/>
              </a:rPr>
              <a:t>Why it's Noteworthy: Scratch allows users to go beyond static projects, encouraging creativity by enabling the creation of dynamic and engaging digital experiences.</a:t>
            </a:r>
          </a:p>
          <a:p>
            <a:pPr algn="ctr">
              <a:lnSpc>
                <a:spcPts val="2439"/>
              </a:lnSpc>
            </a:pPr>
          </a:p>
        </p:txBody>
      </p:sp>
      <p:sp>
        <p:nvSpPr>
          <p:cNvPr name="TextBox 18" id="18"/>
          <p:cNvSpPr txBox="true"/>
          <p:nvPr/>
        </p:nvSpPr>
        <p:spPr>
          <a:xfrm rot="0">
            <a:off x="12700727" y="5753337"/>
            <a:ext cx="3037045" cy="4263072"/>
          </a:xfrm>
          <a:prstGeom prst="rect">
            <a:avLst/>
          </a:prstGeom>
        </p:spPr>
        <p:txBody>
          <a:bodyPr anchor="t" rtlCol="false" tIns="0" lIns="0" bIns="0" rIns="0">
            <a:spAutoFit/>
          </a:bodyPr>
          <a:lstStyle/>
          <a:p>
            <a:pPr algn="ctr" marL="325137" indent="-162569" lvl="1">
              <a:lnSpc>
                <a:spcPts val="2439"/>
              </a:lnSpc>
              <a:buFont typeface="Arial"/>
              <a:buChar char="•"/>
            </a:pPr>
            <a:r>
              <a:rPr lang="en-US" sz="1505">
                <a:solidFill>
                  <a:srgbClr val="FFFFFF"/>
                </a:solidFill>
                <a:latin typeface="Poppins Light"/>
              </a:rPr>
              <a:t>What Stands Out: Access to a diverse library of sounds, images, and sprites within Scratch.</a:t>
            </a:r>
          </a:p>
          <a:p>
            <a:pPr algn="ctr" marL="325137" indent="-162569" lvl="1">
              <a:lnSpc>
                <a:spcPts val="2439"/>
              </a:lnSpc>
              <a:buFont typeface="Arial"/>
              <a:buChar char="•"/>
            </a:pPr>
            <a:r>
              <a:rPr lang="en-US" sz="1505">
                <a:solidFill>
                  <a:srgbClr val="FFFFFF"/>
                </a:solidFill>
                <a:latin typeface="Poppins Light"/>
              </a:rPr>
              <a:t>Why it's Noteworthy: The built-in media library expands creative possibilities by offering a wide range of elements that users can incorporate into their projects, enhancing the overall richness of their creations.</a:t>
            </a:r>
          </a:p>
          <a:p>
            <a:pPr algn="ctr">
              <a:lnSpc>
                <a:spcPts val="243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HOUSE RULES</a:t>
            </a:r>
          </a:p>
        </p:txBody>
      </p:sp>
      <p:sp>
        <p:nvSpPr>
          <p:cNvPr name="TextBox 7" id="7"/>
          <p:cNvSpPr txBox="true"/>
          <p:nvPr/>
        </p:nvSpPr>
        <p:spPr>
          <a:xfrm rot="0">
            <a:off x="4742828" y="3784357"/>
            <a:ext cx="10469841" cy="44559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Have fun</a:t>
            </a:r>
          </a:p>
        </p:txBody>
      </p:sp>
      <p:sp>
        <p:nvSpPr>
          <p:cNvPr name="TextBox 8" id="8"/>
          <p:cNvSpPr txBox="true"/>
          <p:nvPr/>
        </p:nvSpPr>
        <p:spPr>
          <a:xfrm rot="0">
            <a:off x="4742828" y="6193228"/>
            <a:ext cx="10469841" cy="44559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refer to rule number 1</a:t>
            </a: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DAF3fS2n3hA</dc:identifier>
  <dcterms:modified xsi:type="dcterms:W3CDTF">2011-08-01T06:04:30Z</dcterms:modified>
  <cp:revision>1</cp:revision>
  <dc:title>STEMROBO Technologies</dc:title>
</cp:coreProperties>
</file>